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36E0C3-23EA-4283-9E37-C9B3058ECC1C}" type="datetimeFigureOut">
              <a:rPr lang="en-US" smtClean="0"/>
              <a:t>8/2/2020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70897C6-C83E-47F1-8A88-1FA50A93B7B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Gluten Intolerance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Institutional 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33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Gluten Insensitivity (GI)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Gluten is a protein element that is found in barley, wheat, and rye</a:t>
            </a:r>
          </a:p>
          <a:p>
            <a:r>
              <a:rPr lang="en-US" dirty="0" smtClean="0"/>
              <a:t>Persons that are intolerant to the element experience bloating and pain in the stomach</a:t>
            </a:r>
          </a:p>
          <a:p>
            <a:r>
              <a:rPr lang="en-US" dirty="0" smtClean="0"/>
              <a:t>Gluten intolerance is analogous disorder known as celiac disease </a:t>
            </a:r>
          </a:p>
          <a:p>
            <a:r>
              <a:rPr lang="en-US" dirty="0" smtClean="0"/>
              <a:t>Other symptoms include: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Diarrhea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Nausea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Constipation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Abdominal pain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Feelings of being unwell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10000"/>
            <a:ext cx="2895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994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There is an overlap in the symptoms  of the disorders and those of other gastrointestinal illnesses</a:t>
            </a:r>
          </a:p>
          <a:p>
            <a:r>
              <a:rPr lang="en-US" dirty="0" smtClean="0"/>
              <a:t>The pathophysiology of the disorder is unknown</a:t>
            </a:r>
          </a:p>
          <a:p>
            <a:r>
              <a:rPr lang="en-US" dirty="0" smtClean="0"/>
              <a:t>There is a great debate whether gluten insensitivity is caused by other components of wheat rather than gluten (</a:t>
            </a:r>
            <a:r>
              <a:rPr lang="en-US" dirty="0" err="1" smtClean="0"/>
              <a:t>Barbaro</a:t>
            </a:r>
            <a:r>
              <a:rPr lang="en-US" dirty="0" smtClean="0"/>
              <a:t> et al., 2018).</a:t>
            </a:r>
          </a:p>
          <a:p>
            <a:r>
              <a:rPr lang="en-US" dirty="0" smtClean="0"/>
              <a:t>The prevalence of the disease has been determined to be greater than that of celiac disease</a:t>
            </a:r>
          </a:p>
          <a:p>
            <a:r>
              <a:rPr lang="en-US" dirty="0" smtClean="0"/>
              <a:t>The diagnosis of the disorder can be done </a:t>
            </a:r>
            <a:r>
              <a:rPr lang="en-US" dirty="0"/>
              <a:t>t</a:t>
            </a:r>
            <a:r>
              <a:rPr lang="en-US" dirty="0" smtClean="0"/>
              <a:t>hrough place-controlled intervention</a:t>
            </a:r>
          </a:p>
          <a:p>
            <a:r>
              <a:rPr lang="en-US" dirty="0" smtClean="0"/>
              <a:t>However, the procedure is complex and has narrow applicability in clinical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834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Advancements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There is need for diagnostic markers for the intervention to be effective </a:t>
            </a:r>
          </a:p>
          <a:p>
            <a:r>
              <a:rPr lang="en-US" dirty="0" smtClean="0"/>
              <a:t>FOODMAPs are wheat elements that play an integral part in the pathophysiology of the disease (</a:t>
            </a:r>
            <a:r>
              <a:rPr lang="en-US" dirty="0" err="1" smtClean="0"/>
              <a:t>Barbaro</a:t>
            </a:r>
            <a:r>
              <a:rPr lang="en-US" dirty="0" smtClean="0"/>
              <a:t> et al., 2018).</a:t>
            </a:r>
          </a:p>
          <a:p>
            <a:r>
              <a:rPr lang="en-US" dirty="0" smtClean="0"/>
              <a:t>Empirical evidence shows that GI symptoms reduce when FOODMAP intake is reduced</a:t>
            </a:r>
          </a:p>
          <a:p>
            <a:r>
              <a:rPr lang="en-US" dirty="0" smtClean="0"/>
              <a:t>The studies have determined that wheat elements including FOODMAPs cause GI</a:t>
            </a:r>
          </a:p>
          <a:p>
            <a:r>
              <a:rPr lang="en-US" dirty="0" smtClean="0"/>
              <a:t>It has also been determined that </a:t>
            </a:r>
            <a:r>
              <a:rPr lang="en-US" dirty="0" err="1" smtClean="0"/>
              <a:t>fructans</a:t>
            </a:r>
            <a:r>
              <a:rPr lang="en-US" dirty="0" smtClean="0"/>
              <a:t> contained in FOODMAPs cause GI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050"/>
            <a:ext cx="273367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4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Other empirical studies have determined that GI is a multi-factor-onset disorder</a:t>
            </a:r>
          </a:p>
          <a:p>
            <a:r>
              <a:rPr lang="en-US" dirty="0" smtClean="0"/>
              <a:t>Therefore, it is preventable or temporal alluding to balanced diet</a:t>
            </a:r>
          </a:p>
          <a:p>
            <a:r>
              <a:rPr lang="en-US" dirty="0" smtClean="0"/>
              <a:t>Albumin proteins that represent 4% of grains’ total proteins are also contributing factors (</a:t>
            </a:r>
            <a:r>
              <a:rPr lang="en-US" dirty="0" err="1" smtClean="0"/>
              <a:t>Biesiekierski</a:t>
            </a:r>
            <a:r>
              <a:rPr lang="en-US" dirty="0" smtClean="0"/>
              <a:t>, 2017). </a:t>
            </a:r>
          </a:p>
          <a:p>
            <a:r>
              <a:rPr lang="en-US" dirty="0" smtClean="0"/>
              <a:t>They induce the secretion of pro-inflammatory cytokines that activates GI in the victims.</a:t>
            </a:r>
          </a:p>
          <a:p>
            <a:r>
              <a:rPr lang="en-US" dirty="0" smtClean="0"/>
              <a:t>The proteins activate innate immune cells that cause intestinal inflammation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743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Gluten has been found to gluten has biological characteristics that alters the cellular morphology.</a:t>
            </a:r>
          </a:p>
          <a:p>
            <a:r>
              <a:rPr lang="en-US" dirty="0" smtClean="0"/>
              <a:t>There are </a:t>
            </a:r>
            <a:r>
              <a:rPr lang="en-US" dirty="0" err="1" smtClean="0"/>
              <a:t>Gliadin</a:t>
            </a:r>
            <a:r>
              <a:rPr lang="en-US" dirty="0" smtClean="0"/>
              <a:t> peptides bind receptors that enhances the production of </a:t>
            </a:r>
            <a:r>
              <a:rPr lang="en-US" dirty="0" err="1" smtClean="0"/>
              <a:t>proinflammatory</a:t>
            </a:r>
            <a:r>
              <a:rPr lang="en-US" dirty="0" smtClean="0"/>
              <a:t> cytokine.</a:t>
            </a:r>
          </a:p>
          <a:p>
            <a:r>
              <a:rPr lang="en-US" dirty="0" smtClean="0"/>
              <a:t>Gluten has key protein mediator that increase mucosal permeability.</a:t>
            </a:r>
          </a:p>
          <a:p>
            <a:r>
              <a:rPr lang="en-US" dirty="0" smtClean="0"/>
              <a:t>In this regard, exposure of intestinal cells reduce their survival.</a:t>
            </a:r>
          </a:p>
          <a:p>
            <a:r>
              <a:rPr lang="en-US" dirty="0" smtClean="0"/>
              <a:t>As a result, it reduces protein synthesis and nucleic acid.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"/>
            <a:ext cx="48006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372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/>
              <a:t>Barbaro</a:t>
            </a:r>
            <a:r>
              <a:rPr lang="en-US" dirty="0"/>
              <a:t>, M. R., </a:t>
            </a:r>
            <a:r>
              <a:rPr lang="en-US" dirty="0" err="1"/>
              <a:t>Cremon</a:t>
            </a:r>
            <a:r>
              <a:rPr lang="en-US" dirty="0"/>
              <a:t>, C., </a:t>
            </a:r>
            <a:r>
              <a:rPr lang="en-US" dirty="0" err="1"/>
              <a:t>Stanghellini</a:t>
            </a:r>
            <a:r>
              <a:rPr lang="en-US" dirty="0"/>
              <a:t>, V., &amp; Barbara, G. </a:t>
            </a:r>
            <a:r>
              <a:rPr lang="en-US" dirty="0" smtClean="0"/>
              <a:t>	(</a:t>
            </a:r>
            <a:r>
              <a:rPr lang="en-US" dirty="0"/>
              <a:t>2018). Recent advances in understanding non-celiac </a:t>
            </a:r>
            <a:r>
              <a:rPr lang="en-US" dirty="0" smtClean="0"/>
              <a:t>	gluten </a:t>
            </a:r>
            <a:r>
              <a:rPr lang="en-US" dirty="0"/>
              <a:t>sensitivity. </a:t>
            </a:r>
            <a:r>
              <a:rPr lang="en-US" i="1" dirty="0"/>
              <a:t>F1000Research</a:t>
            </a:r>
            <a:r>
              <a:rPr lang="en-US" dirty="0"/>
              <a:t>, </a:t>
            </a:r>
            <a:r>
              <a:rPr lang="en-US" i="1" dirty="0"/>
              <a:t>7</a:t>
            </a:r>
            <a:r>
              <a:rPr lang="en-US" dirty="0"/>
              <a:t>, 1631. </a:t>
            </a:r>
            <a:r>
              <a:rPr lang="en-US" dirty="0" smtClean="0"/>
              <a:t>	https</a:t>
            </a:r>
            <a:r>
              <a:rPr lang="en-US" dirty="0"/>
              <a:t>://doi.org/10.12688/f1000research.15849.1</a:t>
            </a:r>
          </a:p>
          <a:p>
            <a:pPr marL="0" indent="0">
              <a:buNone/>
            </a:pPr>
            <a:r>
              <a:rPr lang="en-US" dirty="0" err="1"/>
              <a:t>Biesiekierski</a:t>
            </a:r>
            <a:r>
              <a:rPr lang="en-US" dirty="0"/>
              <a:t>, J. R. (2017). What is gluten? </a:t>
            </a:r>
            <a:r>
              <a:rPr lang="en-US" i="1" dirty="0"/>
              <a:t>Journal of </a:t>
            </a:r>
            <a:r>
              <a:rPr lang="en-US" i="1" dirty="0" smtClean="0"/>
              <a:t>	Gastroenterology </a:t>
            </a:r>
            <a:r>
              <a:rPr lang="en-US" i="1" dirty="0"/>
              <a:t>and </a:t>
            </a:r>
            <a:r>
              <a:rPr lang="en-US" i="1" dirty="0" err="1"/>
              <a:t>Hepatology</a:t>
            </a:r>
            <a:r>
              <a:rPr lang="en-US" dirty="0"/>
              <a:t>, </a:t>
            </a:r>
            <a:r>
              <a:rPr lang="en-US" i="1" dirty="0"/>
              <a:t>32</a:t>
            </a:r>
            <a:r>
              <a:rPr lang="en-US" dirty="0"/>
              <a:t>, 78–81. </a:t>
            </a:r>
            <a:r>
              <a:rPr lang="en-US" dirty="0" smtClean="0"/>
              <a:t>	https</a:t>
            </a:r>
            <a:r>
              <a:rPr lang="en-US" dirty="0"/>
              <a:t>://doi.org/10.1111/jgh.13703</a:t>
            </a:r>
          </a:p>
          <a:p>
            <a:pPr marL="0" indent="0">
              <a:buNone/>
            </a:pPr>
            <a:r>
              <a:rPr lang="en-US" dirty="0"/>
              <a:t>Casella, G., </a:t>
            </a:r>
            <a:r>
              <a:rPr lang="en-US" dirty="0" err="1"/>
              <a:t>Villanacci</a:t>
            </a:r>
            <a:r>
              <a:rPr lang="en-US" dirty="0"/>
              <a:t>, V., Di Bella, C., </a:t>
            </a:r>
            <a:r>
              <a:rPr lang="en-US" dirty="0" err="1"/>
              <a:t>Bassotti</a:t>
            </a:r>
            <a:r>
              <a:rPr lang="en-US" dirty="0"/>
              <a:t>, G., Bold, </a:t>
            </a:r>
            <a:r>
              <a:rPr lang="en-US" dirty="0" smtClean="0"/>
              <a:t>	J</a:t>
            </a:r>
            <a:r>
              <a:rPr lang="en-US" dirty="0"/>
              <a:t>., &amp; </a:t>
            </a:r>
            <a:r>
              <a:rPr lang="en-US" dirty="0" smtClean="0"/>
              <a:t>	</a:t>
            </a:r>
            <a:r>
              <a:rPr lang="en-US" dirty="0" err="1" smtClean="0"/>
              <a:t>Rostami</a:t>
            </a:r>
            <a:r>
              <a:rPr lang="en-US" dirty="0"/>
              <a:t>, K. (2018). Non celiac gluten </a:t>
            </a:r>
            <a:r>
              <a:rPr lang="en-US" dirty="0" smtClean="0"/>
              <a:t>	sensitivity </a:t>
            </a:r>
            <a:r>
              <a:rPr lang="en-US" dirty="0"/>
              <a:t>and </a:t>
            </a:r>
            <a:r>
              <a:rPr lang="en-US" dirty="0" smtClean="0"/>
              <a:t>	diagnostic 		challenges</a:t>
            </a:r>
            <a:r>
              <a:rPr lang="en-US" dirty="0"/>
              <a:t>. </a:t>
            </a:r>
            <a:r>
              <a:rPr lang="en-US" i="1" dirty="0"/>
              <a:t>Gastroenterology and </a:t>
            </a:r>
            <a:r>
              <a:rPr lang="en-US" i="1" dirty="0" smtClean="0"/>
              <a:t>	</a:t>
            </a:r>
            <a:r>
              <a:rPr lang="en-US" i="1" dirty="0" err="1" smtClean="0"/>
              <a:t>Hepatology</a:t>
            </a:r>
            <a:r>
              <a:rPr lang="en-US" i="1" dirty="0" smtClean="0"/>
              <a:t> </a:t>
            </a:r>
            <a:r>
              <a:rPr lang="en-US" i="1" dirty="0"/>
              <a:t>from </a:t>
            </a:r>
            <a:r>
              <a:rPr lang="en-US" i="1" dirty="0" smtClean="0"/>
              <a:t>	Bed </a:t>
            </a:r>
            <a:r>
              <a:rPr lang="en-US" i="1" dirty="0"/>
              <a:t>to Bench</a:t>
            </a:r>
            <a:r>
              <a:rPr lang="en-US" dirty="0"/>
              <a:t>, </a:t>
            </a:r>
            <a:r>
              <a:rPr lang="en-US" i="1" dirty="0"/>
              <a:t>11</a:t>
            </a:r>
            <a:r>
              <a:rPr lang="en-US" dirty="0"/>
              <a:t>(3), 197–202. </a:t>
            </a:r>
            <a:r>
              <a:rPr lang="en-US" dirty="0" smtClean="0"/>
              <a:t>	https</a:t>
            </a:r>
            <a:r>
              <a:rPr lang="en-US" dirty="0"/>
              <a:t>://www.ncbi.nlm.nih.gov/pubmed/30013742</a:t>
            </a:r>
          </a:p>
          <a:p>
            <a:pPr marL="0" indent="0">
              <a:buNone/>
            </a:pPr>
            <a:r>
              <a:rPr lang="en-US" dirty="0"/>
              <a:t>‌</a:t>
            </a:r>
          </a:p>
        </p:txBody>
      </p:sp>
    </p:spTree>
    <p:extLst>
      <p:ext uri="{BB962C8B-B14F-4D97-AF65-F5344CB8AC3E}">
        <p14:creationId xmlns:p14="http://schemas.microsoft.com/office/powerpoint/2010/main" val="32484870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52</TotalTime>
  <Words>376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Austin</vt:lpstr>
      <vt:lpstr>Gluten Intolerance</vt:lpstr>
      <vt:lpstr>Gluten Insensitivity (GI)</vt:lpstr>
      <vt:lpstr>Health Problem</vt:lpstr>
      <vt:lpstr>Recent Advancements</vt:lpstr>
      <vt:lpstr>Cont.</vt:lpstr>
      <vt:lpstr>Cont.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Gluten Intolerance</dc:title>
  <dc:creator>Windows User</dc:creator>
  <cp:lastModifiedBy>Windows User</cp:lastModifiedBy>
  <cp:revision>7</cp:revision>
  <dcterms:created xsi:type="dcterms:W3CDTF">2020-08-02T17:12:57Z</dcterms:created>
  <dcterms:modified xsi:type="dcterms:W3CDTF">2020-08-02T18:05:01Z</dcterms:modified>
</cp:coreProperties>
</file>